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424" r:id="rId5"/>
    <p:sldId id="425" r:id="rId6"/>
    <p:sldId id="398" r:id="rId7"/>
    <p:sldId id="417" r:id="rId8"/>
    <p:sldId id="411" r:id="rId9"/>
    <p:sldId id="412" r:id="rId10"/>
    <p:sldId id="414" r:id="rId11"/>
    <p:sldId id="418" r:id="rId12"/>
    <p:sldId id="419" r:id="rId13"/>
    <p:sldId id="420" r:id="rId14"/>
    <p:sldId id="421" r:id="rId15"/>
    <p:sldId id="422" r:id="rId16"/>
    <p:sldId id="423" r:id="rId17"/>
    <p:sldId id="4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3D03"/>
    <a:srgbClr val="945200"/>
    <a:srgbClr val="FFE600"/>
    <a:srgbClr val="FFFCE5"/>
    <a:srgbClr val="000000"/>
    <a:srgbClr val="A6A6A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FF69D-D540-488E-8636-3F8ADE970516}" v="1055" dt="2021-10-05T14:37:44.540"/>
    <p1510:client id="{506B04BE-1BD1-308E-5A03-FF73CCE79BC6}" v="7" dt="2021-10-06T23:50:49.460"/>
    <p1510:client id="{562DABF9-ED9A-EC4B-A836-67BCBA852CA2}" v="56" dt="2021-10-05T14:01:07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/>
    <p:restoredTop sz="94694"/>
  </p:normalViewPr>
  <p:slideViewPr>
    <p:cSldViewPr snapToGrid="0">
      <p:cViewPr varScale="1">
        <p:scale>
          <a:sx n="104" d="100"/>
          <a:sy n="104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A255-9E18-448B-9A17-140172503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114343-6436-4366-A150-7D11F5C1C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F455D-D56B-4FC9-9BF5-7291C8A9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BBFB3-2719-4E4A-A349-B0372EDD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3431F-1955-405F-AC8F-E2D15B1F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8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430E-13D5-4FA5-8E24-6F2EC105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DCD43-E956-462A-92D7-EC8C758C9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4785-C35B-4DD5-82DC-B0DBBEA1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0A1BF-2465-4F3B-ACBE-887AD9664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737F9-79A2-4289-8B1F-831A900C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0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D5B8A9-A2A7-4614-B8C0-A0B8034F9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DA4F-4E4A-4E03-8089-0EB67DD78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6067C-9BD0-4F1B-90F3-1438254C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82A97-03E5-4916-AD6E-8667A4F4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54DA6-2954-47F8-8E96-2481CA57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1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F706-49FD-459B-80D5-A8F6605B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6C2EF-4058-4B44-AE7D-60FDE2639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08D1A-B2C4-4DC7-88BD-6A072CD27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24CF9-4613-438D-A5A6-761FC919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115C4-6DE2-4600-AE5A-A2F0A60A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7F74E-20AB-40CF-8CB0-E611C968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907D7-2AA6-47CD-B451-6F7E43FB4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10853-FF11-469B-A894-9BB2544D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48D80-4AD1-4FFC-A20C-03A28238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1C92B-4BFD-49DA-A912-03CACF6B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AD35-AD15-4447-8EC4-0EB72844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D882-396B-4FC8-88E6-19C0869BB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5736A-386D-4865-BC1A-3CA2201C0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E52DA-3AD4-409E-A93C-1C6D9652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F7EA2-CB52-472B-B5A2-DD46A1FC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6AA8A-6B05-455E-A1DC-F2BF75D5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CBC-6300-4347-9A49-2722912A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B7136-1BE7-4826-82D0-ABC1B085F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58DAE-FD04-4989-8D6B-D09F4A1AC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C27C4E-8A76-4C5E-9385-275436BF7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3DE3A-66D6-41AA-925F-079B4133B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2AE2EE-2720-452B-B301-F7FBB24F9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D82DEF-722C-465D-93B6-8F1DA8B7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6FA5-D021-4F2D-99EE-4AECB0C3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5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15B0-FCEE-480A-A6C6-6304C6212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67192-311A-4CE4-BCB0-29B8B660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C9C4B-0E6C-4DB4-A8FE-A6C627748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60C31-8F56-40BD-B754-53C73D98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14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14AF7-10AC-42D1-AFB3-B978D3FD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C0984-7F30-4928-9375-D1523B2A8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3BA9B-1683-4DD2-AD5D-583A0B31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4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D6BAD-977B-47A7-8D04-1CA46B55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FA6D0-A168-4473-82E6-57FA35F2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A928D-43B2-471B-9237-56CE2861D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DBCD3-7451-4D7E-AB8E-05BB0C8C2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89EBB-9CD5-42E5-9E12-649C5FDD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7710B-B758-49CD-8DAD-763D8385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6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F726-00C4-488E-BB6C-D82DD99F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FB82D-7AE9-4600-B242-440E3DDAA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8839E-A3C7-43E1-8600-BD4FF0026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5D95-8843-4622-8427-74336A13E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31BBC-28C3-4867-A201-66E43770E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B0CFC-1C54-41B2-82DB-A81413D6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1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2C7832-740B-4698-A086-A7102345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AAD6E-8800-475E-8B06-0EB7D95DE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EB2DA-D468-4283-81D3-591F3FA2C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CC95D-0C46-4CF5-86B3-297A6C51C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FF9F-5690-47E5-8B86-383510ED7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4A811-4D8D-4F41-8353-88EE75EC9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A06FE-A5E7-4448-A615-B72D236A6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7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uilding, road&#10;&#10;Description automatically generated">
            <a:extLst>
              <a:ext uri="{FF2B5EF4-FFF2-40B4-BE49-F238E27FC236}">
                <a16:creationId xmlns:a16="http://schemas.microsoft.com/office/drawing/2014/main" id="{942F4C35-1C07-0D4D-A79E-161378DD7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68" y="1016690"/>
            <a:ext cx="9564063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769CF-4B4E-7C40-86A9-2D9CC1DF8EAA}"/>
              </a:ext>
            </a:extLst>
          </p:cNvPr>
          <p:cNvSpPr txBox="1"/>
          <p:nvPr/>
        </p:nvSpPr>
        <p:spPr>
          <a:xfrm>
            <a:off x="2763068" y="185693"/>
            <a:ext cx="6665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D3D03"/>
                </a:solidFill>
              </a:rPr>
              <a:t>Vintage at Spanish Springs Senior Affordable Living</a:t>
            </a:r>
          </a:p>
          <a:p>
            <a:pPr algn="ctr"/>
            <a:r>
              <a:rPr lang="en-US" sz="2400" b="1" dirty="0">
                <a:solidFill>
                  <a:srgbClr val="6D3D03"/>
                </a:solidFill>
              </a:rPr>
              <a:t>By Greenstreet</a:t>
            </a:r>
          </a:p>
        </p:txBody>
      </p:sp>
    </p:spTree>
    <p:extLst>
      <p:ext uri="{BB962C8B-B14F-4D97-AF65-F5344CB8AC3E}">
        <p14:creationId xmlns:p14="http://schemas.microsoft.com/office/powerpoint/2010/main" val="297770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3726D5-98C5-2D4F-A225-24DA6A938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6" r="-2" b="18996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042DAA-DA6F-0E45-B007-978EA8737B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3" r="2" b="36236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84DD59-936C-034A-8FC7-A84D290D4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6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8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10C2E-6E88-1846-8050-C615BA0BD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" r="-2" b="1015"/>
          <a:stretch/>
        </p:blipFill>
        <p:spPr bwMode="auto">
          <a:xfrm>
            <a:off x="321734" y="321733"/>
            <a:ext cx="5674894" cy="303084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EF6B5-21EB-CE4B-900E-CF2C33C41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" r="-7" b="-7"/>
          <a:stretch/>
        </p:blipFill>
        <p:spPr bwMode="auto">
          <a:xfrm>
            <a:off x="321735" y="3524289"/>
            <a:ext cx="2676579" cy="277651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4BF2BC-CA26-E747-8D55-BCC0749A96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10837" b="5"/>
          <a:stretch/>
        </p:blipFill>
        <p:spPr bwMode="auto">
          <a:xfrm>
            <a:off x="3159553" y="3514855"/>
            <a:ext cx="2837076" cy="278595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5C6B8A-8B70-AB45-9C8D-09841DD4D9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 r="-2" b="15458"/>
          <a:stretch/>
        </p:blipFill>
        <p:spPr bwMode="auto">
          <a:xfrm>
            <a:off x="6195373" y="321733"/>
            <a:ext cx="5674892" cy="5979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884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815BF-C69D-9A4F-BFE5-33E568FE1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r="21752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858DC-740F-6A4A-A2CE-446DD0C85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3" r="2813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624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4BD49-AF32-1640-86BC-3487E65B8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"/>
          <a:stretch/>
        </p:blipFill>
        <p:spPr bwMode="auto">
          <a:xfrm>
            <a:off x="321734" y="557189"/>
            <a:ext cx="4276956" cy="574361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60D802-0862-1148-ADA7-8FF35B3C28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r="2192" b="-2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45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D6225484-DAC2-6843-9936-62E1EBFFA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r="16443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9" name="Content Placeholder 8" descr="A picture containing person, wall, indoor, ceiling&#10;&#10;Description automatically generated">
            <a:extLst>
              <a:ext uri="{FF2B5EF4-FFF2-40B4-BE49-F238E27FC236}">
                <a16:creationId xmlns:a16="http://schemas.microsoft.com/office/drawing/2014/main" id="{64260DAF-330E-3A40-A66D-F9B00D026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9" r="11260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1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41FDB-419B-CB4C-8B0B-7D1195051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48" y="643466"/>
            <a:ext cx="779170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88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a few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2EA20546-03CD-8044-8194-1001BEE83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" r="1" b="9657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3E183A99-9B02-4FF6-9252-EBAE49B1517C}"/>
              </a:ext>
            </a:extLst>
          </p:cNvPr>
          <p:cNvSpPr/>
          <p:nvPr/>
        </p:nvSpPr>
        <p:spPr>
          <a:xfrm rot="10800000">
            <a:off x="196850" y="1229128"/>
            <a:ext cx="3903818" cy="2415772"/>
          </a:xfrm>
          <a:prstGeom prst="trapezoid">
            <a:avLst>
              <a:gd name="adj" fmla="val 30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7BF428-F3B9-4725-88B0-DAAC881D3EBF}"/>
              </a:ext>
            </a:extLst>
          </p:cNvPr>
          <p:cNvSpPr/>
          <p:nvPr/>
        </p:nvSpPr>
        <p:spPr>
          <a:xfrm>
            <a:off x="196849" y="1245753"/>
            <a:ext cx="1676956" cy="239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5E9AF-9306-4488-99CC-D704645CEA77}"/>
              </a:ext>
            </a:extLst>
          </p:cNvPr>
          <p:cNvSpPr txBox="1"/>
          <p:nvPr/>
        </p:nvSpPr>
        <p:spPr>
          <a:xfrm>
            <a:off x="532532" y="1914770"/>
            <a:ext cx="3555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D3D03"/>
                </a:solidFill>
              </a:rPr>
              <a:t>Vintage at the Crossings</a:t>
            </a:r>
          </a:p>
          <a:p>
            <a:endParaRPr lang="en-US" b="1" dirty="0">
              <a:solidFill>
                <a:srgbClr val="6D3D03"/>
              </a:solidFill>
            </a:endParaRPr>
          </a:p>
          <a:p>
            <a:r>
              <a:rPr lang="en-US" b="1" i="1" dirty="0">
                <a:solidFill>
                  <a:srgbClr val="6D3D03"/>
                </a:solidFill>
              </a:rPr>
              <a:t>Greenstreet Development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172B2C-FB45-4933-AD90-50EF8AA7F979}"/>
              </a:ext>
            </a:extLst>
          </p:cNvPr>
          <p:cNvCxnSpPr>
            <a:cxnSpLocks/>
          </p:cNvCxnSpPr>
          <p:nvPr/>
        </p:nvCxnSpPr>
        <p:spPr>
          <a:xfrm>
            <a:off x="544989" y="1657107"/>
            <a:ext cx="3150928" cy="0"/>
          </a:xfrm>
          <a:prstGeom prst="line">
            <a:avLst/>
          </a:prstGeom>
          <a:ln w="57150">
            <a:solidFill>
              <a:srgbClr val="6D3D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C0DEDA-A915-44E0-B4E1-F215EFEBECB2}"/>
              </a:ext>
            </a:extLst>
          </p:cNvPr>
          <p:cNvCxnSpPr>
            <a:cxnSpLocks/>
          </p:cNvCxnSpPr>
          <p:nvPr/>
        </p:nvCxnSpPr>
        <p:spPr>
          <a:xfrm>
            <a:off x="556100" y="3188095"/>
            <a:ext cx="2199458" cy="0"/>
          </a:xfrm>
          <a:prstGeom prst="line">
            <a:avLst/>
          </a:prstGeom>
          <a:ln w="57150">
            <a:solidFill>
              <a:srgbClr val="6D3D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19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E10D-CD7C-9948-A266-549D415C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6D3D03"/>
                </a:solidFill>
              </a:rPr>
              <a:t>National Awards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E193A8-3ACC-6D41-931F-CBA3EA77B881}"/>
              </a:ext>
            </a:extLst>
          </p:cNvPr>
          <p:cNvSpPr/>
          <p:nvPr/>
        </p:nvSpPr>
        <p:spPr>
          <a:xfrm>
            <a:off x="830895" y="2075934"/>
            <a:ext cx="2465832" cy="355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6D3D03"/>
                </a:solidFill>
              </a:rPr>
              <a:t>National Association of Home Builders</a:t>
            </a:r>
          </a:p>
          <a:p>
            <a:pPr algn="ctr"/>
            <a:r>
              <a:rPr lang="en-US" sz="2200" dirty="0">
                <a:solidFill>
                  <a:srgbClr val="6D3D03"/>
                </a:solidFill>
              </a:rPr>
              <a:t>Best of 55+ Affordable Independent living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B4FC0B-5EBB-FA42-BC50-436B74310651}"/>
              </a:ext>
            </a:extLst>
          </p:cNvPr>
          <p:cNvSpPr/>
          <p:nvPr/>
        </p:nvSpPr>
        <p:spPr>
          <a:xfrm>
            <a:off x="3531779" y="2075933"/>
            <a:ext cx="2465832" cy="355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6D3D03"/>
                </a:solidFill>
              </a:rPr>
              <a:t>Senior Housing News Architecture &amp; Design</a:t>
            </a:r>
            <a:endParaRPr lang="en-US" sz="2200" dirty="0">
              <a:solidFill>
                <a:srgbClr val="6D3D03"/>
              </a:solidFill>
            </a:endParaRPr>
          </a:p>
          <a:p>
            <a:pPr algn="ctr"/>
            <a:r>
              <a:rPr lang="en-US" sz="2200" dirty="0">
                <a:solidFill>
                  <a:srgbClr val="6D3D03"/>
                </a:solidFill>
              </a:rPr>
              <a:t>Affordable 55+ Category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3082F4-56E3-F746-B2BB-14D8F6F6B6C6}"/>
              </a:ext>
            </a:extLst>
          </p:cNvPr>
          <p:cNvSpPr/>
          <p:nvPr/>
        </p:nvSpPr>
        <p:spPr>
          <a:xfrm>
            <a:off x="8895275" y="2075931"/>
            <a:ext cx="2465832" cy="355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6D3D03"/>
                </a:solidFill>
              </a:rPr>
              <a:t>Multifamily Executive Awards</a:t>
            </a:r>
            <a:endParaRPr lang="en-US" sz="2200" dirty="0">
              <a:solidFill>
                <a:srgbClr val="6D3D03"/>
              </a:solidFill>
            </a:endParaRPr>
          </a:p>
          <a:p>
            <a:pPr algn="ctr"/>
            <a:r>
              <a:rPr lang="en-US" sz="2200" dirty="0">
                <a:solidFill>
                  <a:srgbClr val="6D3D03"/>
                </a:solidFill>
              </a:rPr>
              <a:t>Grand Award –Project of the Year – Senior Affordable Independent living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11CA9-BABE-EF47-AB53-767838F26DBA}"/>
              </a:ext>
            </a:extLst>
          </p:cNvPr>
          <p:cNvSpPr/>
          <p:nvPr/>
        </p:nvSpPr>
        <p:spPr>
          <a:xfrm>
            <a:off x="6209873" y="2075932"/>
            <a:ext cx="2465832" cy="355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6D3D03"/>
                </a:solidFill>
              </a:rPr>
              <a:t>Pillars Of The Industry</a:t>
            </a:r>
            <a:endParaRPr lang="en-US" sz="2200" dirty="0">
              <a:solidFill>
                <a:srgbClr val="6D3D03"/>
              </a:solidFill>
            </a:endParaRPr>
          </a:p>
          <a:p>
            <a:pPr algn="ctr"/>
            <a:r>
              <a:rPr lang="en-US" sz="2200" dirty="0">
                <a:solidFill>
                  <a:srgbClr val="6D3D03"/>
                </a:solidFill>
              </a:rPr>
              <a:t>Winner – Best 55+ Independent Living Development</a:t>
            </a:r>
          </a:p>
        </p:txBody>
      </p:sp>
    </p:spTree>
    <p:extLst>
      <p:ext uri="{BB962C8B-B14F-4D97-AF65-F5344CB8AC3E}">
        <p14:creationId xmlns:p14="http://schemas.microsoft.com/office/powerpoint/2010/main" val="324810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few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4F1D9C3D-795A-DA45-A540-E5D29DCD5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r="21765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0A6EF3D1-B382-364B-9012-1D39D8DCF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 r="32463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6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CD4F275-2422-DC49-8532-D51E1527B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r="14561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97532E9E-36C0-0D47-92BC-EE92CD6E5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r="3850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64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D5D844D5-9C9C-794A-937F-0E3DB149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62906"/>
            <a:ext cx="5291666" cy="3532187"/>
          </a:xfrm>
          <a:prstGeom prst="rect">
            <a:avLst/>
          </a:prstGeom>
        </p:spPr>
      </p:pic>
      <p:pic>
        <p:nvPicPr>
          <p:cNvPr id="3" name="Picture 2" descr="A picture containing indoor, ceiling, wall, floor&#10;&#10;Description automatically generated">
            <a:extLst>
              <a:ext uri="{FF2B5EF4-FFF2-40B4-BE49-F238E27FC236}">
                <a16:creationId xmlns:a16="http://schemas.microsoft.com/office/drawing/2014/main" id="{A910138A-9BD9-6248-BE2D-2510FE5E2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662906"/>
            <a:ext cx="5291667" cy="35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23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ym with exercise equipment&#10;&#10;Description automatically generated with medium confidence">
            <a:extLst>
              <a:ext uri="{FF2B5EF4-FFF2-40B4-BE49-F238E27FC236}">
                <a16:creationId xmlns:a16="http://schemas.microsoft.com/office/drawing/2014/main" id="{B9F78BEE-8945-9D49-9D6E-188DB59C4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89" y="247393"/>
            <a:ext cx="9544822" cy="636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7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7EAD99E5-788C-8F48-B523-44C7C7F1E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3" r="7999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room with desks and chairs&#10;&#10;Description automatically generated with low confidence">
            <a:extLst>
              <a:ext uri="{FF2B5EF4-FFF2-40B4-BE49-F238E27FC236}">
                <a16:creationId xmlns:a16="http://schemas.microsoft.com/office/drawing/2014/main" id="{BFC20F04-DCE5-EA45-97E2-52C864547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3" r="117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1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20AD685196A408C2B80D1A5C26CEA" ma:contentTypeVersion="7" ma:contentTypeDescription="Create a new document." ma:contentTypeScope="" ma:versionID="1324622ebd0bc21de98307457739074f">
  <xsd:schema xmlns:xsd="http://www.w3.org/2001/XMLSchema" xmlns:xs="http://www.w3.org/2001/XMLSchema" xmlns:p="http://schemas.microsoft.com/office/2006/metadata/properties" xmlns:ns3="1cc62085-bab5-43f0-8004-ba193c1539ad" xmlns:ns4="84a05e63-521a-4cb2-b809-e86b5713cbe8" targetNamespace="http://schemas.microsoft.com/office/2006/metadata/properties" ma:root="true" ma:fieldsID="89d356112c88689396ba178cfb9dcb37" ns3:_="" ns4:_="">
    <xsd:import namespace="1cc62085-bab5-43f0-8004-ba193c1539ad"/>
    <xsd:import namespace="84a05e63-521a-4cb2-b809-e86b5713cb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62085-bab5-43f0-8004-ba193c1539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05e63-521a-4cb2-b809-e86b5713cb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BC696C-2BF2-4C52-BFFD-AD4E985AAB2F}">
  <ds:schemaRefs>
    <ds:schemaRef ds:uri="1cc62085-bab5-43f0-8004-ba193c1539ad"/>
    <ds:schemaRef ds:uri="84a05e63-521a-4cb2-b809-e86b5713cb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FB440B-20AD-4443-86B3-B316CC349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516FB9-EB68-4C3F-A3A5-7F275D3C75E6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1cc62085-bab5-43f0-8004-ba193c1539ad"/>
    <ds:schemaRef ds:uri="http://schemas.openxmlformats.org/package/2006/metadata/core-properties"/>
    <ds:schemaRef ds:uri="http://purl.org/dc/dcmitype/"/>
    <ds:schemaRef ds:uri="84a05e63-521a-4cb2-b809-e86b5713cbe8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66</Words>
  <Application>Microsoft Office PowerPoint</Application>
  <PresentationFormat>Widescreen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National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Peurach</dc:creator>
  <cp:lastModifiedBy>Olander, Julee</cp:lastModifiedBy>
  <cp:revision>31</cp:revision>
  <dcterms:created xsi:type="dcterms:W3CDTF">2021-09-30T21:21:55Z</dcterms:created>
  <dcterms:modified xsi:type="dcterms:W3CDTF">2021-11-03T15:39:17Z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0x010100A7020AD685196A408C2B80D1A5C26CEA</vt:lpwstr>
  </property>
</Properties>
</file>